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89" r:id="rId3"/>
    <p:sldId id="290" r:id="rId4"/>
    <p:sldId id="298" r:id="rId5"/>
    <p:sldId id="299" r:id="rId6"/>
    <p:sldId id="300" r:id="rId7"/>
    <p:sldId id="301" r:id="rId8"/>
    <p:sldId id="302" r:id="rId9"/>
    <p:sldId id="303" r:id="rId10"/>
    <p:sldId id="321" r:id="rId11"/>
    <p:sldId id="322" r:id="rId12"/>
    <p:sldId id="304" r:id="rId13"/>
    <p:sldId id="310" r:id="rId14"/>
    <p:sldId id="306" r:id="rId15"/>
    <p:sldId id="305" r:id="rId16"/>
    <p:sldId id="307" r:id="rId17"/>
    <p:sldId id="308" r:id="rId18"/>
    <p:sldId id="323" r:id="rId19"/>
    <p:sldId id="309" r:id="rId20"/>
    <p:sldId id="311" r:id="rId21"/>
    <p:sldId id="312" r:id="rId22"/>
    <p:sldId id="324" r:id="rId23"/>
    <p:sldId id="313" r:id="rId24"/>
    <p:sldId id="314" r:id="rId25"/>
    <p:sldId id="315" r:id="rId26"/>
    <p:sldId id="320" r:id="rId27"/>
    <p:sldId id="316" r:id="rId28"/>
    <p:sldId id="317" r:id="rId29"/>
    <p:sldId id="318" r:id="rId30"/>
    <p:sldId id="325" r:id="rId31"/>
    <p:sldId id="319" r:id="rId32"/>
    <p:sldId id="326" r:id="rId33"/>
    <p:sldId id="32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546" autoAdjust="0"/>
  </p:normalViewPr>
  <p:slideViewPr>
    <p:cSldViewPr snapToGrid="0" showGuides="1">
      <p:cViewPr varScale="1">
        <p:scale>
          <a:sx n="67" d="100"/>
          <a:sy n="67" d="100"/>
        </p:scale>
        <p:origin x="1628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F4940-F995-4833-9F27-C67385BAD60D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C296E-2C0A-4FFE-AF18-6ACF9EA988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221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各位老师、助教学姐以及同学们，大家好！今天很荣幸能在这里分享我的</a:t>
            </a:r>
            <a:r>
              <a:rPr lang="en-US" altLang="zh-CN" dirty="0"/>
              <a:t>Lab1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547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通过上述分析将</a:t>
            </a:r>
            <a:r>
              <a:rPr lang="en-US" altLang="zh-CN" dirty="0"/>
              <a:t>kerne132.dll</a:t>
            </a:r>
            <a:r>
              <a:rPr lang="zh-CN" altLang="en-US" dirty="0"/>
              <a:t>、</a:t>
            </a:r>
            <a:r>
              <a:rPr lang="en-US" altLang="zh-CN" dirty="0" err="1"/>
              <a:t>FindFirstFile</a:t>
            </a:r>
            <a:r>
              <a:rPr lang="zh-CN" altLang="en-US" dirty="0"/>
              <a:t>、</a:t>
            </a:r>
            <a:r>
              <a:rPr lang="en-US" altLang="zh-CN" dirty="0" err="1"/>
              <a:t>FindNextFile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CopyFile</a:t>
            </a:r>
            <a:r>
              <a:rPr lang="zh-CN" altLang="en-US" dirty="0"/>
              <a:t>等作为匹配规则。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308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上文提到，借助其他工具对</a:t>
            </a:r>
            <a:r>
              <a:rPr lang="en-US" altLang="zh-CN" dirty="0"/>
              <a:t>Lab01-01.dll</a:t>
            </a:r>
            <a:r>
              <a:rPr lang="zh-CN" altLang="en-US" dirty="0"/>
              <a:t>进行检查时，我们发现其调用了</a:t>
            </a:r>
            <a:r>
              <a:rPr lang="en-US" altLang="zh-CN" dirty="0"/>
              <a:t>WS2\_32.dll </a:t>
            </a:r>
            <a:r>
              <a:rPr lang="zh-CN" altLang="en-US" dirty="0"/>
              <a:t>，该文件提供了联网功能；打开</a:t>
            </a:r>
            <a:r>
              <a:rPr lang="en-US" altLang="zh-CN" dirty="0"/>
              <a:t>KERNEL32.DLL</a:t>
            </a:r>
            <a:r>
              <a:rPr lang="zh-CN" altLang="en-US" dirty="0"/>
              <a:t>可以看到</a:t>
            </a:r>
            <a:r>
              <a:rPr lang="en-US" altLang="zh-CN" dirty="0" err="1"/>
              <a:t>CreateProcess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Sleep</a:t>
            </a:r>
            <a:r>
              <a:rPr lang="zh-CN" altLang="en-US" dirty="0"/>
              <a:t>两个函数，而这两个函数普遍使用在后门程序中。因为我们可以将其视为匹配检测的特征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629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下面是</a:t>
            </a:r>
            <a:r>
              <a:rPr lang="en-US" altLang="zh-CN" dirty="0"/>
              <a:t>Lab1-2</a:t>
            </a:r>
            <a:r>
              <a:rPr lang="zh-CN" altLang="en-US" dirty="0"/>
              <a:t>。将</a:t>
            </a:r>
            <a:r>
              <a:rPr lang="en-US" altLang="zh-CN" dirty="0"/>
              <a:t>Lab01-02.exe</a:t>
            </a:r>
            <a:r>
              <a:rPr lang="zh-CN" altLang="en-US" dirty="0"/>
              <a:t>文件上传后，可以观察到如下图所示的反馈信息，可以清晰的看到，该文件中被匹配到</a:t>
            </a:r>
            <a:r>
              <a:rPr lang="en-US" altLang="zh-CN" dirty="0"/>
              <a:t>56</a:t>
            </a:r>
            <a:r>
              <a:rPr lang="zh-CN" altLang="en-US" dirty="0"/>
              <a:t>个反病毒引擎。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575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使用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PEiD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打开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Lab01-02.exe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，显示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Nothing found *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，在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PEiD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Options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里选择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Deep Scan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，可以看到是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UPX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加的壳。其次可以观察到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UPX0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段，虚拟大小为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0x4000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，而原始数据大小却为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UPX0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是长度最大的节，标记为可执行，因此其中可能包含了原始的未加壳代码。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769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PEview</a:t>
            </a:r>
            <a:r>
              <a:rPr lang="zh-CN" altLang="en-US" dirty="0"/>
              <a:t>打开</a:t>
            </a:r>
            <a:r>
              <a:rPr lang="en-US" altLang="zh-CN" dirty="0"/>
              <a:t>Lab01-02.exe</a:t>
            </a:r>
            <a:r>
              <a:rPr lang="zh-CN" altLang="en-US" dirty="0"/>
              <a:t>查看节区，出现</a:t>
            </a:r>
            <a:r>
              <a:rPr lang="en-US" altLang="zh-CN" dirty="0"/>
              <a:t>UPX</a:t>
            </a:r>
            <a:r>
              <a:rPr lang="zh-CN" altLang="en-US" dirty="0"/>
              <a:t>字段，明显是由</a:t>
            </a:r>
            <a:r>
              <a:rPr lang="en-US" altLang="zh-CN" dirty="0"/>
              <a:t>UPX</a:t>
            </a:r>
            <a:r>
              <a:rPr lang="zh-CN" altLang="en-US" dirty="0"/>
              <a:t>进行加壳后恶意代码程序的节名称。综上所述，可以推断是</a:t>
            </a:r>
            <a:r>
              <a:rPr lang="en-US" altLang="zh-CN" dirty="0"/>
              <a:t>UPX</a:t>
            </a:r>
            <a:r>
              <a:rPr lang="zh-CN" altLang="en-US" dirty="0"/>
              <a:t>加壳。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517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通过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UPX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工具，执行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upx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-o Lab01-02-new.exe -d Lab01-02.exe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指令对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Lab01-02.exe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进行脱壳。脱壳后再次通过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PEiD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PEview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，通过一下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Microsoft Visual C++ 6.0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编译等信息，可以看出来此时没有加壳或者混淆的痕迹了，说明脱壳成功。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767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脱壳之后，在虚拟机</a:t>
            </a:r>
            <a:r>
              <a:rPr lang="en-US" altLang="zh-CN" dirty="0"/>
              <a:t>Windows XP</a:t>
            </a:r>
            <a:r>
              <a:rPr lang="zh-CN" altLang="en-US" dirty="0"/>
              <a:t>系统下使用</a:t>
            </a:r>
            <a:r>
              <a:rPr lang="en-US" altLang="zh-CN" dirty="0"/>
              <a:t>Dependency Walker</a:t>
            </a:r>
            <a:r>
              <a:rPr lang="zh-CN" altLang="en-US" dirty="0"/>
              <a:t>软件打开 </a:t>
            </a:r>
            <a:r>
              <a:rPr lang="en-US" altLang="zh-CN" dirty="0"/>
              <a:t>Lab01-02-new.exe</a:t>
            </a:r>
            <a:r>
              <a:rPr lang="zh-CN" altLang="en-US" dirty="0"/>
              <a:t>，</a:t>
            </a:r>
            <a:r>
              <a:rPr lang="en-US" altLang="zh-CN" dirty="0"/>
              <a:t>KERNEL32.DLL</a:t>
            </a:r>
            <a:r>
              <a:rPr lang="zh-CN" altLang="en-US" dirty="0"/>
              <a:t>和</a:t>
            </a:r>
            <a:r>
              <a:rPr lang="en-US" altLang="zh-CN" dirty="0"/>
              <a:t>MSVCRT.DLL</a:t>
            </a:r>
            <a:r>
              <a:rPr lang="zh-CN" altLang="en-US" dirty="0"/>
              <a:t>两个动态链接库中的函数通常是被每一个可执行文件都包含，所以它们能告诉我们关于这个恶意代码的信息很少。从</a:t>
            </a:r>
            <a:r>
              <a:rPr lang="en-US" altLang="zh-CN" dirty="0"/>
              <a:t>WININET.DLL</a:t>
            </a:r>
            <a:r>
              <a:rPr lang="zh-CN" altLang="en-US" dirty="0"/>
              <a:t>导入的函数</a:t>
            </a:r>
            <a:r>
              <a:rPr lang="en-US" altLang="zh-CN" dirty="0" err="1"/>
              <a:t>InternetOpen</a:t>
            </a:r>
            <a:r>
              <a:rPr lang="zh-CN" altLang="en-US" dirty="0"/>
              <a:t>和</a:t>
            </a:r>
            <a:r>
              <a:rPr lang="en-US" altLang="zh-CN" dirty="0" err="1"/>
              <a:t>InternetOpenURL</a:t>
            </a:r>
            <a:r>
              <a:rPr lang="zh-CN" altLang="en-US" dirty="0"/>
              <a:t>表示这个恶意代码会进行联网操作。从</a:t>
            </a:r>
            <a:r>
              <a:rPr lang="en-US" altLang="zh-CN" dirty="0"/>
              <a:t>ADVAPI32.DLL</a:t>
            </a:r>
            <a:r>
              <a:rPr lang="zh-CN" altLang="en-US" dirty="0"/>
              <a:t>导入的函数</a:t>
            </a:r>
            <a:r>
              <a:rPr lang="en-US" altLang="zh-CN" dirty="0" err="1"/>
              <a:t>CreateService</a:t>
            </a:r>
            <a:r>
              <a:rPr lang="zh-CN" altLang="en-US" dirty="0"/>
              <a:t>表示这个代码会创建一个服务。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109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Strings</a:t>
            </a:r>
            <a:r>
              <a:rPr lang="zh-CN" altLang="en-US" dirty="0"/>
              <a:t>工具检查字符串列表，发现</a:t>
            </a:r>
            <a:r>
              <a:rPr lang="en-US" altLang="zh-CN" dirty="0"/>
              <a:t>`http://www.malwareanalysisbook.com`</a:t>
            </a:r>
            <a:r>
              <a:rPr lang="zh-CN" altLang="en-US" dirty="0"/>
              <a:t>，推测可能是</a:t>
            </a:r>
            <a:r>
              <a:rPr lang="en-US" altLang="zh-CN" dirty="0" err="1"/>
              <a:t>InternetOpenURL</a:t>
            </a:r>
            <a:r>
              <a:rPr lang="zh-CN" altLang="en-US" dirty="0"/>
              <a:t>函数中所打开的</a:t>
            </a:r>
            <a:r>
              <a:rPr lang="en-US" altLang="zh-CN" dirty="0"/>
              <a:t>URL</a:t>
            </a:r>
            <a:r>
              <a:rPr lang="zh-CN" altLang="en-US" dirty="0"/>
              <a:t>。除此之外，还发现</a:t>
            </a:r>
            <a:r>
              <a:rPr lang="en-US" altLang="zh-CN" dirty="0" err="1"/>
              <a:t>Malservice</a:t>
            </a:r>
            <a:r>
              <a:rPr lang="zh-CN" altLang="en-US" dirty="0"/>
              <a:t>字符串，所以应该通过一个名为</a:t>
            </a:r>
            <a:r>
              <a:rPr lang="en-US" altLang="zh-CN" dirty="0" err="1"/>
              <a:t>Malservice</a:t>
            </a:r>
            <a:r>
              <a:rPr lang="zh-CN" altLang="en-US" dirty="0"/>
              <a:t>的服务，并通过</a:t>
            </a:r>
            <a:r>
              <a:rPr lang="en-US" altLang="zh-CN" dirty="0"/>
              <a:t>`http://www.malwareanalysisbook.com`</a:t>
            </a:r>
            <a:r>
              <a:rPr lang="zh-CN" altLang="en-US" dirty="0"/>
              <a:t>的网络流量，来检查恶意代码感染的主机。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559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上文提到，我们对脱壳后程序进行分析时，发现其中含有许多可疑字符串，包括</a:t>
            </a:r>
            <a:r>
              <a:rPr lang="en-US" altLang="zh-CN" dirty="0"/>
              <a:t>http://www.malwareanalysisbook.com</a:t>
            </a:r>
            <a:r>
              <a:rPr lang="zh-CN" altLang="en-US" dirty="0"/>
              <a:t>、</a:t>
            </a:r>
            <a:r>
              <a:rPr lang="en-US" altLang="zh-CN" dirty="0" err="1"/>
              <a:t>MalService</a:t>
            </a:r>
            <a:r>
              <a:rPr lang="zh-CN" altLang="en-US" dirty="0"/>
              <a:t>、</a:t>
            </a:r>
            <a:r>
              <a:rPr lang="en-US" altLang="zh-CN" dirty="0"/>
              <a:t>HGL345</a:t>
            </a:r>
            <a:r>
              <a:rPr lang="zh-CN" altLang="en-US" dirty="0"/>
              <a:t>等，我们将其视为匹配检测的特征。</a:t>
            </a:r>
            <a:endParaRPr lang="en-US" altLang="zh-CN" dirty="0"/>
          </a:p>
          <a:p>
            <a:r>
              <a:rPr lang="zh-CN" altLang="en-US" dirty="0"/>
              <a:t>直接利用</a:t>
            </a:r>
            <a:r>
              <a:rPr lang="en-US" altLang="zh-CN" dirty="0"/>
              <a:t>Yara</a:t>
            </a:r>
            <a:r>
              <a:rPr lang="zh-CN" altLang="en-US" dirty="0"/>
              <a:t>对其进行分析可以发现，无法发现寻找到以上字符串，于是利用</a:t>
            </a:r>
            <a:r>
              <a:rPr lang="en-US" altLang="zh-CN" dirty="0"/>
              <a:t>IDA</a:t>
            </a:r>
            <a:r>
              <a:rPr lang="zh-CN" altLang="en-US" dirty="0"/>
              <a:t>进行静态分析，可以发现一些残缺的混有其他字符的字符串。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627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Lab01-03.exe</a:t>
            </a:r>
            <a:r>
              <a:rPr lang="zh-CN" altLang="en-US" dirty="0"/>
              <a:t>文件上传后，可以观察到如下图所示的反馈信息，可以清晰的看到，该文件中被匹配到</a:t>
            </a:r>
            <a:r>
              <a:rPr lang="en-US" altLang="zh-CN" dirty="0"/>
              <a:t>61</a:t>
            </a:r>
            <a:r>
              <a:rPr lang="zh-CN" altLang="en-US" dirty="0"/>
              <a:t>个反病毒引擎。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10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首先是实验环境与实验工具。本着安全第一的原则，我选择了将实验的主体放在虚拟机上运行，利用包括但不限于</a:t>
            </a:r>
            <a:r>
              <a:rPr lang="en-US" altLang="zh-CN" sz="12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PETools</a:t>
            </a:r>
            <a:r>
              <a:rPr lang="zh-CN" altLang="en-US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12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PEiD</a:t>
            </a:r>
            <a:r>
              <a:rPr lang="zh-CN" altLang="en-US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Strings</a:t>
            </a:r>
            <a:r>
              <a:rPr lang="zh-CN" altLang="en-US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等分析工具对给定的病毒样本进行分析，然后利用</a:t>
            </a:r>
            <a:r>
              <a:rPr lang="en-US" altLang="zh-CN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Yara</a:t>
            </a:r>
            <a:r>
              <a:rPr lang="zh-CN" altLang="en-US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检测引擎检索病毒样本。</a:t>
            </a:r>
            <a:endParaRPr lang="en-US" altLang="zh-CN" sz="1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513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使用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PEiD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打开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Lab01-03.exe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观察到，其将加壳器标识为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FSG 1.0-&gt;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dulek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/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xt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，并且注意到首节虚拟大小为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0x3000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，而原始数据大小却为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，这意味着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Windows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将会为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.text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分配内存空间，加壳器将会脱出可执行代码到一个分配的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.text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节中。</a:t>
            </a:r>
            <a:r>
              <a:rPr lang="zh-CN" altLang="en-US" dirty="0"/>
              <a:t>使用</a:t>
            </a:r>
            <a:r>
              <a:rPr lang="en-US" altLang="zh-CN" dirty="0" err="1"/>
              <a:t>PEview</a:t>
            </a:r>
            <a:r>
              <a:rPr lang="zh-CN" altLang="en-US" dirty="0"/>
              <a:t>打开</a:t>
            </a:r>
            <a:r>
              <a:rPr lang="en-US" altLang="zh-CN" dirty="0"/>
              <a:t>Lab01-03.exe</a:t>
            </a:r>
            <a:r>
              <a:rPr lang="zh-CN" altLang="en-US" dirty="0"/>
              <a:t>，可以发现文件的节没有名字。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730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由上述特征可以判断这个文件是加壳的，未脱壳前，只能在 </a:t>
            </a:r>
            <a:r>
              <a:rPr lang="en-US" altLang="zh-CN" dirty="0"/>
              <a:t>kernel32.dll </a:t>
            </a:r>
            <a:r>
              <a:rPr lang="zh-CN" altLang="en-US" dirty="0"/>
              <a:t>中看到 </a:t>
            </a:r>
            <a:r>
              <a:rPr lang="en-US" altLang="zh-CN" dirty="0" err="1"/>
              <a:t>LoadLibrary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GetProcAddress</a:t>
            </a:r>
            <a:r>
              <a:rPr lang="en-US" altLang="zh-CN" dirty="0"/>
              <a:t> </a:t>
            </a:r>
            <a:r>
              <a:rPr lang="zh-CN" altLang="en-US" dirty="0"/>
              <a:t>导入函数。经过寻找万能脱壳软件、自学部分手动脱壳知识等还未能成功进行脱壳。因此后两问目前无法回答。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598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由于未能成功脱壳，故只能对脱壳前程序中可疑字符串进行分析检测。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165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Lab01-04.exe</a:t>
            </a:r>
            <a:r>
              <a:rPr lang="zh-CN" altLang="en-US" dirty="0"/>
              <a:t>文件上传后，可以观察到如下图所示的反馈信息，可以清晰的看到，该文件中被匹配到</a:t>
            </a:r>
            <a:r>
              <a:rPr lang="en-US" altLang="zh-CN" dirty="0"/>
              <a:t>59</a:t>
            </a:r>
            <a:r>
              <a:rPr lang="zh-CN" altLang="en-US" dirty="0"/>
              <a:t>个反病毒引擎。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660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将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Lab01-04.exe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导入到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PEview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PEiD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软件中，发现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头部分组织良好并且没有提示加壳信息，虚拟大小和原始数据大小基本一致，因此没有迹象显示这个文件是加壳或混淆的。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036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为了查看其编译时间，我们选用</a:t>
            </a:r>
            <a:r>
              <a:rPr lang="en-US" altLang="zh-CN" dirty="0" err="1"/>
              <a:t>PETools</a:t>
            </a:r>
            <a:r>
              <a:rPr lang="zh-CN" altLang="en-US" dirty="0"/>
              <a:t>工具对</a:t>
            </a:r>
            <a:r>
              <a:rPr lang="en-US" altLang="zh-CN" dirty="0"/>
              <a:t>Lab01-04.exe</a:t>
            </a:r>
            <a:r>
              <a:rPr lang="zh-CN" altLang="en-US" dirty="0"/>
              <a:t>文件进行查看分析。借助这个工具，我们可以看到文件的编译时间为</a:t>
            </a:r>
            <a:r>
              <a:rPr lang="en-US" altLang="zh-CN" dirty="0"/>
              <a:t>2019-8-30</a:t>
            </a:r>
            <a:r>
              <a:rPr lang="zh-CN" altLang="en-US" dirty="0"/>
              <a:t>，但同其创建时间相比，不由得让人怀疑该编译时间为伪造，但目前我的能力还无法确定该推断。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863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ADVAPI32.DLL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导入的函数，表示程序做了一些与权限有关的事情，试图访问使用了特殊权限进行保护的文件。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KERNEL32.DLL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的导入函数告诉我们这个程序从资源节中装载数据（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LoadResource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、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FindResource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SizeofResource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），并写一个文件到磁盘上（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CreateFile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WritFile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），接着执行一个磁盘上的文件（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WinExec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）。因为它调用了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GetWindowDirectory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函数，可以猜测这个程序将文件写入到了系统目录。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495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使用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Strings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工具检查字符串，出现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\system32\wupdmgrd.exe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Windows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升级管理器），结合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GetWindowDirectory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函数调用，表明恶意代码在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Windows\system32\wupdmgrd.exe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位置创建或修改一个文件。</a:t>
            </a:r>
          </a:p>
          <a:p>
            <a:r>
              <a:rPr lang="zh-CN" altLang="en-US" dirty="0"/>
              <a:t>而</a:t>
            </a:r>
            <a:r>
              <a:rPr lang="en-US" altLang="zh-CN" dirty="0"/>
              <a:t>`www.malwareanalysisbook.com/updater.exe` </a:t>
            </a:r>
            <a:r>
              <a:rPr lang="zh-CN" altLang="en-US" dirty="0"/>
              <a:t>很可能是要下载的恶意代码的存储位置，或者是伪装成这个文件。</a:t>
            </a:r>
            <a:r>
              <a:rPr lang="en-US" altLang="zh-CN" dirty="0" err="1"/>
              <a:t>URLDownloadToFile</a:t>
            </a:r>
            <a:r>
              <a:rPr lang="en-US" altLang="zh-CN" dirty="0"/>
              <a:t> </a:t>
            </a:r>
            <a:r>
              <a:rPr lang="zh-CN" altLang="en-US" dirty="0"/>
              <a:t>则间接印证了下载器的功能。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9422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可以看到资源段中还有一个可执行文件（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101:1033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） ，观察到字符串！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This program cannot be run in DOS mode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，这个字符串是在所有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文件处的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DOS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头部中都会包含错误消息，因为推断这一资源其实是在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Lab01-04.exe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资源节中存储的另一个可执行文件。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5755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右键 </a:t>
            </a:r>
            <a:r>
              <a:rPr lang="en-US" altLang="zh-CN" dirty="0"/>
              <a:t>101:1033</a:t>
            </a:r>
            <a:r>
              <a:rPr lang="zh-CN" altLang="en-US" dirty="0"/>
              <a:t>，选择 </a:t>
            </a:r>
            <a:r>
              <a:rPr lang="en-US" altLang="zh-CN" dirty="0"/>
              <a:t>Save Resource to a BIN </a:t>
            </a:r>
            <a:r>
              <a:rPr lang="en-US" altLang="zh-CN" dirty="0" err="1"/>
              <a:t>filee</a:t>
            </a:r>
            <a:r>
              <a:rPr lang="zh-CN" altLang="en-US" dirty="0"/>
              <a:t>保存，查看导入表，可以看到嵌入文件在访问一下网络函数，它调用了</a:t>
            </a:r>
            <a:r>
              <a:rPr lang="en-US" altLang="zh-CN" dirty="0" err="1"/>
              <a:t>URLDownloadToFile</a:t>
            </a:r>
            <a:r>
              <a:rPr lang="zh-CN" altLang="en-US" dirty="0"/>
              <a:t>，一个由恶意下载器普遍使用的函数，它调用了</a:t>
            </a:r>
            <a:r>
              <a:rPr lang="en-US" altLang="zh-CN" dirty="0" err="1"/>
              <a:t>WinExec</a:t>
            </a:r>
            <a:r>
              <a:rPr lang="zh-CN" altLang="en-US" dirty="0"/>
              <a:t>函数，可能执行了下载到的文件。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288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接下来是实验正题部分，首先是</a:t>
            </a:r>
            <a:r>
              <a:rPr lang="en-US" altLang="zh-CN" dirty="0"/>
              <a:t>Lab1-1</a:t>
            </a:r>
            <a:r>
              <a:rPr lang="zh-CN" altLang="en-US" dirty="0"/>
              <a:t>。按照实验要求，将病毒样本文件上传到</a:t>
            </a:r>
            <a:r>
              <a:rPr lang="en-US" altLang="zh-CN" dirty="0" err="1"/>
              <a:t>virustotal</a:t>
            </a:r>
            <a:r>
              <a:rPr lang="zh-CN" altLang="en-US" dirty="0"/>
              <a:t>网站进行分析，可以看到匹配到</a:t>
            </a:r>
            <a:r>
              <a:rPr lang="en-US" altLang="zh-CN" dirty="0"/>
              <a:t>55</a:t>
            </a:r>
            <a:r>
              <a:rPr lang="zh-CN" altLang="en-US" dirty="0"/>
              <a:t>个反病毒引擎。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246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通过上述分析，我们发现其中含有诸如</a:t>
            </a:r>
            <a:r>
              <a:rPr lang="en-US" altLang="zh-CN" dirty="0" err="1"/>
              <a:t>LoadResource</a:t>
            </a:r>
            <a:r>
              <a:rPr lang="zh-CN" altLang="en-US" dirty="0"/>
              <a:t>、</a:t>
            </a:r>
            <a:r>
              <a:rPr lang="en-US" altLang="zh-CN" dirty="0" err="1"/>
              <a:t>FindResource</a:t>
            </a:r>
            <a:r>
              <a:rPr lang="zh-CN" altLang="en-US" dirty="0"/>
              <a:t>和</a:t>
            </a:r>
            <a:r>
              <a:rPr lang="en-US" altLang="zh-CN" dirty="0" err="1"/>
              <a:t>SizeofResource</a:t>
            </a:r>
            <a:r>
              <a:rPr lang="zh-CN" altLang="en-US" dirty="0"/>
              <a:t>等的函数，以及一些可疑字符串，将其作为检测规则。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139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这里是前面几个</a:t>
            </a:r>
            <a:r>
              <a:rPr lang="en-US" altLang="zh-CN" dirty="0" err="1"/>
              <a:t>yara</a:t>
            </a:r>
            <a:r>
              <a:rPr lang="zh-CN" altLang="en-US" dirty="0"/>
              <a:t>规则的运行结果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087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编写</a:t>
            </a:r>
            <a:r>
              <a:rPr lang="en-US" altLang="zh-CN" dirty="0"/>
              <a:t>python</a:t>
            </a:r>
            <a:r>
              <a:rPr lang="zh-CN" altLang="en-US" dirty="0"/>
              <a:t>代码对整个病毒样本文件夹进行遍历，匹配病毒文件。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9905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以上就是我本次展示的全部内容，谢谢大家</a:t>
            </a:r>
            <a:r>
              <a:rPr lang="en-US" altLang="zh-CN"/>
              <a:t>~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526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接下来，我们尝试查看其编译时间。由于</a:t>
            </a:r>
            <a:r>
              <a:rPr lang="en-US" altLang="zh-CN" dirty="0" err="1"/>
              <a:t>PEView</a:t>
            </a:r>
            <a:r>
              <a:rPr lang="zh-CN" altLang="en-US" dirty="0"/>
              <a:t>的限制，我选用</a:t>
            </a:r>
            <a:r>
              <a:rPr lang="en-US" altLang="zh-CN" dirty="0" err="1"/>
              <a:t>PETools</a:t>
            </a:r>
            <a:r>
              <a:rPr lang="zh-CN" altLang="en-US" dirty="0"/>
              <a:t>进行分析，可以看到，</a:t>
            </a:r>
            <a:r>
              <a:rPr lang="en-US" altLang="zh-CN" dirty="0"/>
              <a:t>exe</a:t>
            </a:r>
            <a:r>
              <a:rPr lang="zh-CN" altLang="en-US" dirty="0"/>
              <a:t>文件与</a:t>
            </a:r>
            <a:r>
              <a:rPr lang="en-US" altLang="zh-CN" dirty="0" err="1"/>
              <a:t>dll</a:t>
            </a:r>
            <a:r>
              <a:rPr lang="zh-CN" altLang="en-US" dirty="0"/>
              <a:t>文件的编译时间相近，前后间隔不超过二十秒。分析可能是同一作者在同一时间创建了这些文件，由于</a:t>
            </a:r>
            <a:r>
              <a:rPr lang="en-US" altLang="zh-CN" dirty="0"/>
              <a:t>DLL</a:t>
            </a:r>
            <a:r>
              <a:rPr lang="zh-CN" altLang="en-US" dirty="0"/>
              <a:t>动态链接库文件无法自己运行，故而这个</a:t>
            </a:r>
            <a:r>
              <a:rPr lang="en-US" altLang="zh-CN" dirty="0"/>
              <a:t>.exe </a:t>
            </a:r>
            <a:r>
              <a:rPr lang="zh-CN" altLang="en-US" dirty="0"/>
              <a:t>极有可能是用来是使用或安装</a:t>
            </a:r>
            <a:r>
              <a:rPr lang="en-US" altLang="zh-CN" dirty="0"/>
              <a:t>.</a:t>
            </a:r>
            <a:r>
              <a:rPr lang="en-US" altLang="zh-CN" dirty="0" err="1"/>
              <a:t>dll</a:t>
            </a:r>
            <a:r>
              <a:rPr lang="en-US" altLang="zh-CN" dirty="0"/>
              <a:t> </a:t>
            </a:r>
            <a:r>
              <a:rPr lang="zh-CN" altLang="en-US" dirty="0"/>
              <a:t>文件的。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761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Lab01-01.exe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文件导入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PEiD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工具后得到如下图所示的信息，我们可以看到，并没有出现加壳信息，而且可以观察到该文件由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Microsoft Visual C++ 6.0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编译，并且文件中的分节显示，虚拟大小并没有出现比原始数据大很多的情况。入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PEView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后得到如下图所示信息，观察到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头部中有着适当大小良好组织的文件节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065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同理，对</a:t>
            </a:r>
            <a:r>
              <a:rPr lang="en-US" altLang="zh-CN" dirty="0"/>
              <a:t>Lab01-01.dll</a:t>
            </a:r>
            <a:r>
              <a:rPr lang="zh-CN" altLang="en-US" dirty="0"/>
              <a:t>进行同样的操作分析，可以发现，该文件也没有被加壳或者混淆的情况。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712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Dependency Walker</a:t>
            </a:r>
            <a:r>
              <a:rPr lang="zh-CN" altLang="en-US" dirty="0"/>
              <a:t>工具打开 </a:t>
            </a:r>
            <a:r>
              <a:rPr lang="en-US" altLang="zh-CN" dirty="0"/>
              <a:t>Lab01-01.exe</a:t>
            </a:r>
            <a:r>
              <a:rPr lang="zh-CN" altLang="en-US" dirty="0"/>
              <a:t>，发现</a:t>
            </a:r>
            <a:r>
              <a:rPr lang="en-US" altLang="zh-CN" dirty="0"/>
              <a:t>KERNEL32.DLL</a:t>
            </a:r>
            <a:r>
              <a:rPr lang="zh-CN" altLang="en-US" dirty="0"/>
              <a:t>和</a:t>
            </a:r>
            <a:r>
              <a:rPr lang="en-US" altLang="zh-CN" dirty="0"/>
              <a:t>MSVCRT.DLL</a:t>
            </a:r>
            <a:r>
              <a:rPr lang="zh-CN" altLang="en-US" dirty="0"/>
              <a:t>两个动态链接库。查看从</a:t>
            </a:r>
            <a:r>
              <a:rPr lang="en-US" altLang="zh-CN" dirty="0"/>
              <a:t>KERNEL32.DLL</a:t>
            </a:r>
            <a:r>
              <a:rPr lang="zh-CN" altLang="en-US" dirty="0"/>
              <a:t>导入的函数时，可以看到一些打开与操作文件的函数以及</a:t>
            </a:r>
            <a:r>
              <a:rPr lang="en-US" altLang="zh-CN" dirty="0" err="1"/>
              <a:t>FindFirstFile</a:t>
            </a:r>
            <a:r>
              <a:rPr lang="zh-CN" altLang="en-US" dirty="0"/>
              <a:t>、</a:t>
            </a:r>
            <a:r>
              <a:rPr lang="en-US" altLang="zh-CN" dirty="0" err="1"/>
              <a:t>FindNextFile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CopyFile</a:t>
            </a:r>
            <a:r>
              <a:rPr lang="zh-CN" altLang="en-US" dirty="0"/>
              <a:t>等，这些函数意味着，恶意代码可以对文件进行搜索、打开、复制和修改等操作，同时</a:t>
            </a:r>
            <a:r>
              <a:rPr lang="en-US" altLang="zh-CN" dirty="0"/>
              <a:t>.exe</a:t>
            </a:r>
            <a:r>
              <a:rPr lang="zh-CN" altLang="en-US" dirty="0"/>
              <a:t>字符串说明，恶意代码正在寻找搜索目标系统上的可执行文件。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948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使用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Dependency Walker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工具打开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Lab01-01.dll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，显示了导入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DLL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列表，发现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KERNEL32.DLL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WS2_32.DLL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两个动态链接库。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WS2_32.dll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提供了联网功能，打开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WS2_32.DLL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发现这些导入函数都是按照序号进行导入的。打开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KERNEL32.DLL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可以看到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CreateProcess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和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Sleep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两个函数，而这两个函数普遍使用在后门程序中。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021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借助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Srings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工具检查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Lab01-01.exe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文件时，我们可以同时观察到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C:\Windows\System32\kernel32.dll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和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C:\Windows\System32\kerne132.dll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。文件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kerne132.dll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，用数字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代替了字母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，猜测是为了模仿系统文件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kernel32.dll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的恶意文件，因此这个文件可以用来在主机作为恶意代码感染的迹象进行搜索。借助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Srings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工具检查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Lab01-01.dll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文件的字符串时，除了已知的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CreateProcessA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和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Sleep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，我们还注意到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exec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和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sleep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。经过查询可知，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exec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可能用于通过网络给后门程序传送命令 ，再利用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CreateProcess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函数运行某个程序 。而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sleep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可能用于让后门程序进入休眠模式。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548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DCED3-255D-6AFA-DBF1-F14DC73B3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77FB53-4296-9F40-3A82-2CFF7A48B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C87692-3E54-850A-9805-D19C5EC49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8363B6-A1FB-6A83-E153-C58720F76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B7EA27-B360-0354-8522-68F9A5B24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812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83052-2EBD-D8FD-22A4-1F57CFC7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E924EF-9E65-707F-BBB6-2DDE69BE7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262ED7-C693-1BEF-4697-668B1D4B0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06CDA4-3CCC-4845-376C-936F63212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4FAA3D-DE45-100D-0910-E6BE65510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483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BA01546-B6EC-49E1-1C68-579E175653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CC0106-13E4-2663-3298-74FE97E15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416464-2E6F-DBF6-3222-E6045C57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162ABD-877B-D89E-206B-53A0BFD6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3B8F44-A6C6-EA55-1D77-BBB98191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196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17368DBF-576F-42F1-9FED-0EF5837868EB}"/>
              </a:ext>
            </a:extLst>
          </p:cNvPr>
          <p:cNvSpPr txBox="1"/>
          <p:nvPr userDrawn="1"/>
        </p:nvSpPr>
        <p:spPr>
          <a:xfrm>
            <a:off x="4178298" y="6329918"/>
            <a:ext cx="38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 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 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F95960C-FF81-46F8-97FA-52D16457B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862"/>
            <a:ext cx="5257798" cy="8667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F6DC3CE-F050-482B-95F1-4AD01B3E0E29}"/>
              </a:ext>
            </a:extLst>
          </p:cNvPr>
          <p:cNvCxnSpPr>
            <a:cxnSpLocks/>
          </p:cNvCxnSpPr>
          <p:nvPr userDrawn="1"/>
        </p:nvCxnSpPr>
        <p:spPr>
          <a:xfrm>
            <a:off x="673100" y="365125"/>
            <a:ext cx="0" cy="587375"/>
          </a:xfrm>
          <a:prstGeom prst="line">
            <a:avLst/>
          </a:prstGeom>
          <a:ln w="57150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8F93642D-A295-4CB0-ABD7-5A71ED82A5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41" y="259609"/>
            <a:ext cx="2403659" cy="69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81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0D5FB-6387-03BA-14DE-1F89473D9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5E6756-14CC-8781-9073-F892C378B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9007ED-C520-2627-FC77-4E4838CD2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6B7A6D-2806-4A50-EFD9-F117AD0C8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CAEA1F-5FE3-9365-3443-8AF7A355C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234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5AF1CE-5B48-8CD6-5CCC-0C734B69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B178F8-EBD1-692B-9775-6F6DA6032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10EB71-ACCE-6994-54D2-F2616079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46C797-6750-0B99-4902-0A023F7E7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AD7F93-7B6C-4FF8-7CC1-E0C283E9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106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1AAF4-C2C0-9746-5074-28DE307C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422926-AEB9-FF60-B643-1BD93A315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0D18E2-D2C1-55E1-0E5E-66D3C698C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8C21D3-7BB4-0F42-2FE0-13E0A0C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E643B2-2304-400F-5FD1-82B0E234D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1DCF4B-3B92-34FE-8A66-2317D8C6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470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B442BE-2DDA-6B46-12E9-81F27856B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31C1BB-E6E1-BB6D-03CD-AE5515353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C3B9E5-12CF-B66F-BC81-8287F1824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D6F119-5EF1-C2FE-60E0-779BEA789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0B86B4D-2029-46DF-92B5-F21F008818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DC6D83D-B0C8-303D-5A79-12952700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1B315C-3E6B-39FC-2DC9-96813FBF4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99223B2-E6ED-64EC-A5B5-64919EE9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166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36540-590B-87B5-DC56-8BA06830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A655C7E-EAAD-77CC-38AD-192F79185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950FE3-6174-F125-108E-CEEFDDB11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8780E1-DB56-5BA7-E08D-5F1E5A638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38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918EC2-6D7B-2479-3D1D-1F7BF2B4A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C84D2DA-4BEB-3210-3ABF-6492522EC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58BA7A-50EA-E1E1-FA63-29C91996D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89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51BB4-927D-4A43-1ED1-8BDF82B3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3B8D2C-4C56-09C6-8EAE-EAAC3AA87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EBD618-40EE-A8C7-4161-F2A333263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FA4525-A655-ABE4-D096-F7F278A2D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0E2D86-9143-059F-1FA5-01A147D8B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DD72EB-8C8F-40D6-8A20-17B99E38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574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5A885-28D5-1265-6F1A-94BDD96B3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D30554-1EEE-49CD-842D-6BD8E3879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ED1ECA-CE47-0203-9153-B9BB8DDA4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985A80-0A9F-925C-9883-96E13F73C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C702D0-6020-2B2A-48A9-31FEA1DDA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40247D-F2FC-FCFE-9645-35C35B460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475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1019CA9-18BE-D0E1-4EB7-F209CA485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718859-5196-25FC-9FCC-16EF186D3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D77679-7C9B-F781-DE98-DBD759F0B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B0915-895C-4C44-A1DD-A55731EAB444}" type="datetimeFigureOut">
              <a:rPr lang="zh-CN" altLang="en-US" smtClean="0"/>
              <a:t>2023/9/14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9FD402-379A-4C4C-0654-E75F0D9B0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D7E227-B03F-4E20-4158-4E4C61C7F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67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2F213BB-BBCD-A894-AA42-D577A1D83CB3}"/>
              </a:ext>
            </a:extLst>
          </p:cNvPr>
          <p:cNvSpPr txBox="1"/>
          <p:nvPr/>
        </p:nvSpPr>
        <p:spPr>
          <a:xfrm>
            <a:off x="2172586" y="2826228"/>
            <a:ext cx="78468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恶意代码分析与防治技术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Lab1</a:t>
            </a:r>
            <a:endParaRPr lang="zh-CN" altLang="en-US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3A970F-4013-5A01-BECC-A9AC82D15A62}"/>
              </a:ext>
            </a:extLst>
          </p:cNvPr>
          <p:cNvSpPr txBox="1"/>
          <p:nvPr/>
        </p:nvSpPr>
        <p:spPr>
          <a:xfrm>
            <a:off x="4671237" y="5450958"/>
            <a:ext cx="284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刘修铭   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2112492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DB0E7BC3-6136-DA94-A45B-183FC1D5C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1025" y="704402"/>
            <a:ext cx="1469951" cy="146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02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3E8F3-F365-891F-2F95-78D6A6721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Lab 1-1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A8BD87-05E5-F840-7F99-31DACC36D400}"/>
              </a:ext>
            </a:extLst>
          </p:cNvPr>
          <p:cNvSpPr/>
          <p:nvPr/>
        </p:nvSpPr>
        <p:spPr>
          <a:xfrm>
            <a:off x="1528233" y="1371104"/>
            <a:ext cx="103166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rule lab11exe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strings: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$string1 = "Lab01-01.dll"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$string2 = "kerne132.dll"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$string3 = "C:\\windows\\system32\\kerne132.dll"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$string4 = "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FindFirstFile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$string5 = "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FindNextFile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$string6 = "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CopyFile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condition: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filesize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 &lt; 10MB and uint16(0) == 0x5A4D and uint16(uint16(0x3C)) == 0x00004550 and $string1 and $string2 and $string3 and $string4 and $string5 and $string6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}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268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3E8F3-F365-891F-2F95-78D6A6721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Lab 1-1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A8BD87-05E5-F840-7F99-31DACC36D400}"/>
              </a:ext>
            </a:extLst>
          </p:cNvPr>
          <p:cNvSpPr/>
          <p:nvPr/>
        </p:nvSpPr>
        <p:spPr>
          <a:xfrm>
            <a:off x="1528233" y="1371104"/>
            <a:ext cx="1031663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rule lab11dll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strings: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$string1 = "sleep"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$string2 = "exec"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$string3 = "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CreateProcessA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condition: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filesize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 &lt; 10MB and uint16(0) == 0x5A4D and uint16(uint16(0x3C)) == 0x00004550 and $string1 and $string2 and $string3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}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751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F22344-C983-5FF7-D2E3-EAC657979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406" y="1041990"/>
            <a:ext cx="7215188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06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9EC757-7F54-351B-9190-6E4E89AB1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39" y="1931762"/>
            <a:ext cx="5215165" cy="31990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CFB5169-0A8B-96D4-3E32-A3EA720BE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729" y="1926115"/>
            <a:ext cx="4982271" cy="312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2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D3050F-655A-F780-E945-18240F801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361" y="1017796"/>
            <a:ext cx="6881787" cy="500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19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A6F9B0-060A-3014-0882-D0C5EBDB8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10" y="1387248"/>
            <a:ext cx="4945075" cy="15033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C84EC0-AA59-DE1E-25C0-A28926BF7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57" y="2890584"/>
            <a:ext cx="7432243" cy="33553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8FF0571-9B6D-9035-19F4-13CF6F907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698" y="1375470"/>
            <a:ext cx="4214860" cy="26170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BDB03C9-8856-4C53-714D-90A3A8CB27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698" y="4177347"/>
            <a:ext cx="4371589" cy="172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01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5F64B9-9C7A-840B-1CB5-BE1716F8AF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13" b="43455"/>
          <a:stretch/>
        </p:blipFill>
        <p:spPr>
          <a:xfrm>
            <a:off x="838200" y="1163637"/>
            <a:ext cx="10807973" cy="413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8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117ECE-1B6F-A872-A792-9A56F8F67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681566"/>
            <a:ext cx="3657600" cy="349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52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3E8F3-F365-891F-2F95-78D6A6721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Lab 1-2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A8BD87-05E5-F840-7F99-31DACC36D400}"/>
              </a:ext>
            </a:extLst>
          </p:cNvPr>
          <p:cNvSpPr/>
          <p:nvPr/>
        </p:nvSpPr>
        <p:spPr>
          <a:xfrm>
            <a:off x="1528233" y="1371104"/>
            <a:ext cx="1031663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rule lab12exe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strings: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$string1 = "HGL345"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$string2 = "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MalService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"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$location = {68 74 74 70 3A 2F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2F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 77 FF B7 BF DD 00 2E 6D 1E 77 61 72 65 61 6E 07 79 73 69 73 62 6F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6F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 6B 2E 63 6F FF DB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DB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 6F 6D}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condition: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filesize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 &lt; 10MB and uint16(0) == 0x5A4D and uint16(uint16(0x3C)) == 0x00004550 and $string1 and $string2 and $location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}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444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1-3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4A8CD6-76D0-DEA0-D7E8-97282F6B5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34" y="1056168"/>
            <a:ext cx="7665132" cy="507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07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实验环境及实验工具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25CF9C-79D5-C1F1-6E82-204106CA08E2}"/>
              </a:ext>
            </a:extLst>
          </p:cNvPr>
          <p:cNvSpPr txBox="1"/>
          <p:nvPr/>
        </p:nvSpPr>
        <p:spPr>
          <a:xfrm>
            <a:off x="1431850" y="1294111"/>
            <a:ext cx="8179983" cy="1913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已经关闭病毒防护的</a:t>
            </a:r>
            <a:r>
              <a:rPr lang="en-US" altLang="zh-CN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Windows11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在</a:t>
            </a:r>
            <a:r>
              <a:rPr lang="en-US" altLang="zh-CN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VMware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上部署的</a:t>
            </a:r>
            <a:r>
              <a:rPr lang="en-US" altLang="zh-CN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Windows XP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虚拟机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0908A2-71B0-9111-CF21-C2D6F73EE7B5}"/>
              </a:ext>
            </a:extLst>
          </p:cNvPr>
          <p:cNvSpPr txBox="1"/>
          <p:nvPr/>
        </p:nvSpPr>
        <p:spPr>
          <a:xfrm>
            <a:off x="1431850" y="3718335"/>
            <a:ext cx="8179983" cy="1913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sz="32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PETools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32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PEiD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Strings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等分析工具</a:t>
            </a:r>
            <a:endParaRPr lang="en-US" altLang="zh-CN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Yara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检测引擎</a:t>
            </a:r>
            <a:endParaRPr lang="en-US" altLang="zh-CN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5884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1-3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45D344-A842-0CD2-B03B-16A972883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643" y="1362513"/>
            <a:ext cx="3711874" cy="24093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37CCCA-AB74-360E-3E87-FA70B8B6B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832" y="1612033"/>
            <a:ext cx="4974637" cy="18128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A229FB-A1BA-B595-A310-E2C2167FA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555" y="2896156"/>
            <a:ext cx="3550133" cy="259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14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1-3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430645-BD9A-C8BE-2F36-CA29DF3FF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75" y="2260623"/>
            <a:ext cx="11549845" cy="254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37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3E8F3-F365-891F-2F95-78D6A6721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Lab 1-3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A8BD87-05E5-F840-7F99-31DACC36D400}"/>
              </a:ext>
            </a:extLst>
          </p:cNvPr>
          <p:cNvSpPr/>
          <p:nvPr/>
        </p:nvSpPr>
        <p:spPr>
          <a:xfrm>
            <a:off x="1528233" y="1371104"/>
            <a:ext cx="1031663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rule lab13exe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strings: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$string1 = "ole32.vd"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$string2 = "OLEAUTLA"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$string3 = "_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getmas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condition: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filesize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 &lt; 10MB and uint16(0) == 0x5A4D and uint16(uint16(0x3C)) == 0x00004550 and $string1 and $string2 and $string3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}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09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1-4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9BA477-898A-2C17-378A-BBE1844FD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304" y="1163637"/>
            <a:ext cx="7879392" cy="521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02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1-4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BFE872-739A-A83A-C2AB-AC2BCBAB6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25" y="856607"/>
            <a:ext cx="4139439" cy="26450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231883-FA69-6EAB-D2F1-9810EB7C6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29293"/>
            <a:ext cx="5028194" cy="24997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7906BF1-7105-1F2B-E5EA-EE315E5FED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824" b="39094"/>
          <a:stretch/>
        </p:blipFill>
        <p:spPr>
          <a:xfrm>
            <a:off x="4200814" y="2798790"/>
            <a:ext cx="3790372" cy="28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50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1-4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0F8272-C87B-CF16-F9CA-514CCCB7B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842" y="1650464"/>
            <a:ext cx="5268045" cy="355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44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AAA950-C6C2-1D28-C1BB-6DE54202F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03" y="1437948"/>
            <a:ext cx="8368589" cy="413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06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1-4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A916D8-A06D-0FD1-956C-5A7ADEAFC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388" y="2069879"/>
            <a:ext cx="6220654" cy="271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3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1-4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55F0DA-88D7-AC9A-21B8-0444B0549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039" y="1333274"/>
            <a:ext cx="6477921" cy="376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67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1-4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25DDAE-BD6C-A6E5-A4E7-3A73124D4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09" y="1115351"/>
            <a:ext cx="7841894" cy="50446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5DFF4C-B39E-E047-A7C3-43E37D052F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754" b="27362"/>
          <a:stretch/>
        </p:blipFill>
        <p:spPr>
          <a:xfrm>
            <a:off x="3973393" y="2272374"/>
            <a:ext cx="6736940" cy="388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32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1-1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2A7AEA3-664B-F4C1-68D0-25CEFF4B73D9}"/>
              </a:ext>
            </a:extLst>
          </p:cNvPr>
          <p:cNvGrpSpPr/>
          <p:nvPr/>
        </p:nvGrpSpPr>
        <p:grpSpPr>
          <a:xfrm>
            <a:off x="2458864" y="1058906"/>
            <a:ext cx="7500299" cy="4962666"/>
            <a:chOff x="2458864" y="1058906"/>
            <a:chExt cx="7500299" cy="496266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D78C905-835A-5228-95A5-CCE0C2021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8864" y="1058906"/>
              <a:ext cx="7500299" cy="4962666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B6D43FF-8DB6-3C39-FCA6-115130825654}"/>
                </a:ext>
              </a:extLst>
            </p:cNvPr>
            <p:cNvSpPr/>
            <p:nvPr/>
          </p:nvSpPr>
          <p:spPr>
            <a:xfrm>
              <a:off x="3019647" y="1899684"/>
              <a:ext cx="1275906" cy="964018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5294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3E8F3-F365-891F-2F95-78D6A6721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Lab 1-4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A8BD87-05E5-F840-7F99-31DACC36D400}"/>
              </a:ext>
            </a:extLst>
          </p:cNvPr>
          <p:cNvSpPr/>
          <p:nvPr/>
        </p:nvSpPr>
        <p:spPr>
          <a:xfrm>
            <a:off x="1528233" y="1371104"/>
            <a:ext cx="103166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rule lab14exe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strings: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$string1 = "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LoadResource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$string2 = "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FindResource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"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$string3 = "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SizeofResource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$string4 = "\\system32\\wupdmgr.exe"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$string5 = "http://www.practicalmalwareanalysis.com/updater.exe"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condition: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filesize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 &lt; 10MB and uint16(0) == 0x5A4D and uint16(uint16(0x3C)) == 0x00004550 and $string1 and $string2 and $string3 and $string4 and $string5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}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262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1-4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86771A-4F7F-1BD9-2C13-6B3DA6FE0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91" y="1666068"/>
            <a:ext cx="10885018" cy="352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18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1-4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5B3A92-554A-B806-A18D-54C72D18B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616" y="2119393"/>
            <a:ext cx="6144768" cy="261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37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2F213BB-BBCD-A894-AA42-D577A1D83CB3}"/>
              </a:ext>
            </a:extLst>
          </p:cNvPr>
          <p:cNvSpPr txBox="1"/>
          <p:nvPr/>
        </p:nvSpPr>
        <p:spPr>
          <a:xfrm>
            <a:off x="2172586" y="2470628"/>
            <a:ext cx="78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latin typeface="楷体" panose="02010609060101010101" pitchFamily="49" charset="-122"/>
                <a:ea typeface="楷体" panose="02010609060101010101" pitchFamily="49" charset="-122"/>
              </a:rPr>
              <a:t>谢谢大家！</a:t>
            </a:r>
            <a:endParaRPr lang="en-US" altLang="zh-CN" sz="6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3A970F-4013-5A01-BECC-A9AC82D15A62}"/>
              </a:ext>
            </a:extLst>
          </p:cNvPr>
          <p:cNvSpPr txBox="1"/>
          <p:nvPr/>
        </p:nvSpPr>
        <p:spPr>
          <a:xfrm>
            <a:off x="4671237" y="5450958"/>
            <a:ext cx="284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刘修铭   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2112492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1206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1-1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538ABD-FF70-385B-E8F6-24D0A81B5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21" y="1622185"/>
            <a:ext cx="5653430" cy="35932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5191D3-A74E-81DD-6D32-2ED81EA0A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789"/>
          <a:stretch/>
        </p:blipFill>
        <p:spPr>
          <a:xfrm>
            <a:off x="6302866" y="1622185"/>
            <a:ext cx="5759431" cy="359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90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1-1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3C847D-34F8-4BB5-A547-EF80A8548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68" y="1224755"/>
            <a:ext cx="4610462" cy="32679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182D3B-C299-3174-271B-F01D1D5AB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91"/>
          <a:stretch/>
        </p:blipFill>
        <p:spPr>
          <a:xfrm>
            <a:off x="6563833" y="1224755"/>
            <a:ext cx="5492700" cy="32684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D31DB7D-40C3-DE40-28C9-96C54BCE1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001" y="2741745"/>
            <a:ext cx="4130486" cy="316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1-1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6F39FE-D524-E4D9-0381-3E3FCA711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001" y="1362619"/>
            <a:ext cx="3803904" cy="22472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D76093-4FA3-33C9-64DF-F9899A7B0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97" y="1362619"/>
            <a:ext cx="4656748" cy="22472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58585F-6B3E-0934-D716-7F0F86BFF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961" y="2655887"/>
            <a:ext cx="4272077" cy="35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1-1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18CE1F-D9A9-2814-C747-B5420379F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695" b="55035"/>
          <a:stretch/>
        </p:blipFill>
        <p:spPr>
          <a:xfrm>
            <a:off x="636278" y="1606285"/>
            <a:ext cx="10755975" cy="364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07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1-1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FE860C-36A6-D430-420F-39F6D88232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" b="46274"/>
          <a:stretch/>
        </p:blipFill>
        <p:spPr>
          <a:xfrm>
            <a:off x="239099" y="1163637"/>
            <a:ext cx="8127160" cy="38703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64F01C-F667-3B56-57B9-5EDF75B635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" r="32220" b="39992"/>
          <a:stretch/>
        </p:blipFill>
        <p:spPr>
          <a:xfrm>
            <a:off x="6447006" y="1163637"/>
            <a:ext cx="5267455" cy="387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16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1-1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7A836D-37FD-0A84-8886-235678A3F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1" y="1395263"/>
            <a:ext cx="4109416" cy="39522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2B055E-2AD7-406D-2A21-60F0A4F42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95263"/>
            <a:ext cx="4634347" cy="400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4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2389</Words>
  <Application>Microsoft Office PowerPoint</Application>
  <PresentationFormat>宽屏</PresentationFormat>
  <Paragraphs>160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等线</vt:lpstr>
      <vt:lpstr>等线 Light</vt:lpstr>
      <vt:lpstr>方正姚体</vt:lpstr>
      <vt:lpstr>华文中宋</vt:lpstr>
      <vt:lpstr>楷体</vt:lpstr>
      <vt:lpstr>Arial</vt:lpstr>
      <vt:lpstr>Courier New</vt:lpstr>
      <vt:lpstr>Open Sans</vt:lpstr>
      <vt:lpstr>Office 主题​​</vt:lpstr>
      <vt:lpstr>PowerPoint 演示文稿</vt:lpstr>
      <vt:lpstr>实验环境及实验工具</vt:lpstr>
      <vt:lpstr>Lab 1-1</vt:lpstr>
      <vt:lpstr>Lab 1-1</vt:lpstr>
      <vt:lpstr>Lab 1-1</vt:lpstr>
      <vt:lpstr>Lab 1-1</vt:lpstr>
      <vt:lpstr>Lab 1-1</vt:lpstr>
      <vt:lpstr>Lab 1-1</vt:lpstr>
      <vt:lpstr>Lab 1-1</vt:lpstr>
      <vt:lpstr>Lab 1-1</vt:lpstr>
      <vt:lpstr>Lab 1-1</vt:lpstr>
      <vt:lpstr>Lab 1-2</vt:lpstr>
      <vt:lpstr>Lab 1-2</vt:lpstr>
      <vt:lpstr>Lab 1-2</vt:lpstr>
      <vt:lpstr>Lab 1-2</vt:lpstr>
      <vt:lpstr>Lab 1-2</vt:lpstr>
      <vt:lpstr>Lab 1-2</vt:lpstr>
      <vt:lpstr>Lab 1-2</vt:lpstr>
      <vt:lpstr>Lab 1-3</vt:lpstr>
      <vt:lpstr>Lab 1-3</vt:lpstr>
      <vt:lpstr>Lab 1-3</vt:lpstr>
      <vt:lpstr>Lab 1-3</vt:lpstr>
      <vt:lpstr>Lab 1-4</vt:lpstr>
      <vt:lpstr>Lab 1-4</vt:lpstr>
      <vt:lpstr>Lab 1-4</vt:lpstr>
      <vt:lpstr>Lab 1-4</vt:lpstr>
      <vt:lpstr>Lab 1-4</vt:lpstr>
      <vt:lpstr>Lab 1-4</vt:lpstr>
      <vt:lpstr>Lab 1-4</vt:lpstr>
      <vt:lpstr>Lab 1-4</vt:lpstr>
      <vt:lpstr>Lab 1-4</vt:lpstr>
      <vt:lpstr>Lab 1-4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XiuMing Liu</dc:creator>
  <cp:lastModifiedBy>XiuMing Liu</cp:lastModifiedBy>
  <cp:revision>3</cp:revision>
  <dcterms:created xsi:type="dcterms:W3CDTF">2023-09-13T13:03:45Z</dcterms:created>
  <dcterms:modified xsi:type="dcterms:W3CDTF">2023-09-14T03:40:00Z</dcterms:modified>
</cp:coreProperties>
</file>